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66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17/04/1439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Doha M. </a:t>
            </a:r>
            <a:r>
              <a:rPr lang="en-US" b="1" dirty="0" smtClean="0">
                <a:solidFill>
                  <a:srgbClr val="C00000"/>
                </a:solidFill>
              </a:rPr>
              <a:t> Abdul-</a:t>
            </a:r>
            <a:r>
              <a:rPr lang="en-US" b="1" dirty="0" err="1" smtClean="0">
                <a:solidFill>
                  <a:srgbClr val="C00000"/>
                </a:solidFill>
              </a:rPr>
              <a:t>Razzaq</a:t>
            </a:r>
            <a:r>
              <a:rPr lang="en-US" b="1" dirty="0" smtClean="0">
                <a:solidFill>
                  <a:srgbClr val="C00000"/>
                </a:solidFill>
              </a:rPr>
              <a:t> Al </a:t>
            </a:r>
            <a:r>
              <a:rPr lang="en-US" b="1" dirty="0">
                <a:solidFill>
                  <a:srgbClr val="C00000"/>
                </a:solidFill>
              </a:rPr>
              <a:t>Saffar</a:t>
            </a:r>
          </a:p>
          <a:p>
            <a:r>
              <a:rPr lang="en-US" b="1" dirty="0">
                <a:solidFill>
                  <a:srgbClr val="C00000"/>
                </a:solidFill>
              </a:rPr>
              <a:t>Al Mansour University College</a:t>
            </a:r>
          </a:p>
          <a:p>
            <a:r>
              <a:rPr lang="en-US" b="1" dirty="0">
                <a:solidFill>
                  <a:srgbClr val="C00000"/>
                </a:solidFill>
              </a:rPr>
              <a:t>Civil Engineering Department</a:t>
            </a:r>
          </a:p>
          <a:p>
            <a:r>
              <a:rPr lang="en-US" b="1" dirty="0">
                <a:solidFill>
                  <a:srgbClr val="C00000"/>
                </a:solidFill>
              </a:rPr>
              <a:t>2017</a:t>
            </a:r>
          </a:p>
          <a:p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305800" cy="136815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Aggregate </a:t>
            </a:r>
            <a:endParaRPr lang="ar-IQ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كلية المنصور\شعار الجامعة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23825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doha\Desktop\شعار قسم الهندسة المدنية\ok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" b="34333"/>
          <a:stretch/>
        </p:blipFill>
        <p:spPr bwMode="auto">
          <a:xfrm>
            <a:off x="7020272" y="332656"/>
            <a:ext cx="1368152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309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187280"/>
          </a:xfrm>
        </p:spPr>
        <p:txBody>
          <a:bodyPr>
            <a:noAutofit/>
          </a:bodyPr>
          <a:lstStyle/>
          <a:p>
            <a:pPr algn="just" rtl="0"/>
            <a:r>
              <a:rPr lang="en-US" sz="2400" dirty="0">
                <a:solidFill>
                  <a:schemeClr val="bg1"/>
                </a:solidFill>
              </a:rPr>
              <a:t>In addition to petrological character, the external characteristics, i.e. The shape &amp; surface texture of aggregates are of importance.</a:t>
            </a:r>
          </a:p>
          <a:p>
            <a:pPr algn="just" rtl="0"/>
            <a:endParaRPr lang="en-US" sz="2400" dirty="0">
              <a:solidFill>
                <a:schemeClr val="bg1"/>
              </a:solidFill>
            </a:endParaRPr>
          </a:p>
          <a:p>
            <a:pPr algn="just" rtl="0"/>
            <a:r>
              <a:rPr lang="en-US" sz="2400" dirty="0">
                <a:solidFill>
                  <a:schemeClr val="bg1"/>
                </a:solidFill>
              </a:rPr>
              <a:t>Particle Shape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</a:rPr>
              <a:t>Rounded: Completely water worn &amp; fully shaped by attrition. (River Gravel)</a:t>
            </a:r>
          </a:p>
          <a:p>
            <a:pPr algn="just" rtl="0"/>
            <a:endParaRPr lang="en-US" sz="2400" dirty="0">
              <a:solidFill>
                <a:schemeClr val="bg1"/>
              </a:solidFill>
            </a:endParaRPr>
          </a:p>
          <a:p>
            <a:pPr algn="just" rtl="0"/>
            <a:r>
              <a:rPr lang="en-US" sz="2400" dirty="0">
                <a:solidFill>
                  <a:schemeClr val="bg1"/>
                </a:solidFill>
              </a:rPr>
              <a:t>Irregular: Partly shaped by attrition so it contains some rounded edges. (Land Gravel)</a:t>
            </a:r>
          </a:p>
          <a:p>
            <a:pPr marL="0" indent="0" algn="just" rtl="0"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68288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PARTICLE SHAPE &amp; SURFACE TEXTURE</a:t>
            </a:r>
            <a:endParaRPr lang="ar-IQ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55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5272"/>
          </a:xfrm>
        </p:spPr>
        <p:txBody>
          <a:bodyPr>
            <a:normAutofit/>
          </a:bodyPr>
          <a:lstStyle/>
          <a:p>
            <a:pPr algn="just" rtl="0"/>
            <a:r>
              <a:rPr lang="en-US" dirty="0">
                <a:solidFill>
                  <a:schemeClr val="bg1"/>
                </a:solidFill>
              </a:rPr>
              <a:t>Angular: Has sharp corners, show little evidence of wear. (Crushed Stone)</a:t>
            </a:r>
          </a:p>
          <a:p>
            <a:pPr algn="just" rtl="0"/>
            <a:endParaRPr lang="en-US" dirty="0">
              <a:solidFill>
                <a:schemeClr val="bg1"/>
              </a:solidFill>
            </a:endParaRPr>
          </a:p>
          <a:p>
            <a:pPr algn="just" rtl="0"/>
            <a:r>
              <a:rPr lang="en-US" dirty="0">
                <a:solidFill>
                  <a:schemeClr val="bg1"/>
                </a:solidFill>
              </a:rPr>
              <a:t>Flaky: Thickness is relatively small with respect to two other dimensions. (Laminated Rocks)</a:t>
            </a:r>
          </a:p>
          <a:p>
            <a:pPr algn="just" rtl="0"/>
            <a:endParaRPr lang="en-US" dirty="0">
              <a:solidFill>
                <a:schemeClr val="bg1"/>
              </a:solidFill>
            </a:endParaRPr>
          </a:p>
          <a:p>
            <a:pPr algn="just" rtl="0"/>
            <a:r>
              <a:rPr lang="en-US" dirty="0">
                <a:solidFill>
                  <a:schemeClr val="bg1"/>
                </a:solidFill>
              </a:rPr>
              <a:t>Elongated: Have lengths considerably larger than two other dimensions.</a:t>
            </a:r>
          </a:p>
          <a:p>
            <a:pPr marL="0" indent="0" algn="just" rtl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just" rtl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70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692696"/>
            <a:ext cx="6399295" cy="540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6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548680"/>
            <a:ext cx="8075240" cy="5547319"/>
          </a:xfrm>
        </p:spPr>
        <p:txBody>
          <a:bodyPr/>
          <a:lstStyle/>
          <a:p>
            <a:pPr marL="0" indent="0" algn="just" rtl="0">
              <a:buNone/>
            </a:pPr>
            <a:r>
              <a:rPr lang="en-US" u="sng" dirty="0">
                <a:solidFill>
                  <a:schemeClr val="bg1"/>
                </a:solidFill>
              </a:rPr>
              <a:t>Rounded aggregates are suitable to use in concrete because flaky &amp; elongated particles reduce workability, increase water demand &amp; reduce strength.</a:t>
            </a:r>
          </a:p>
          <a:p>
            <a:pPr marL="0" indent="0" algn="just" rtl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In the case of angular particles, the bond between </a:t>
            </a:r>
            <a:r>
              <a:rPr lang="en-US" dirty="0" err="1">
                <a:solidFill>
                  <a:schemeClr val="bg1"/>
                </a:solidFill>
              </a:rPr>
              <a:t>agg</a:t>
            </a:r>
            <a:r>
              <a:rPr lang="en-US" dirty="0">
                <a:solidFill>
                  <a:schemeClr val="bg1"/>
                </a:solidFill>
              </a:rPr>
              <a:t>. Particles is higher due to interlocking but due to higher surface area, angular particles increase water demand &amp; therefore reduce workability. As a result, for the same cement content &amp; same workability rounded </a:t>
            </a:r>
            <a:r>
              <a:rPr lang="en-US" dirty="0" err="1">
                <a:solidFill>
                  <a:schemeClr val="bg1"/>
                </a:solidFill>
              </a:rPr>
              <a:t>agg</a:t>
            </a:r>
            <a:r>
              <a:rPr lang="en-US" dirty="0">
                <a:solidFill>
                  <a:schemeClr val="bg1"/>
                </a:solidFill>
              </a:rPr>
              <a:t>. Give higher strength. </a:t>
            </a:r>
          </a:p>
          <a:p>
            <a:pPr marL="0" indent="0" algn="just" rtl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19085"/>
            <a:ext cx="8229600" cy="756320"/>
          </a:xfrm>
        </p:spPr>
        <p:txBody>
          <a:bodyPr>
            <a:normAutofit fontScale="90000"/>
          </a:bodyPr>
          <a:lstStyle/>
          <a:p>
            <a:pPr lvl="0"/>
            <a:r>
              <a:rPr lang="en-US" sz="3200" dirty="0">
                <a:solidFill>
                  <a:srgbClr val="C00000"/>
                </a:solidFill>
                <a:effectLst/>
              </a:rPr>
              <a:t/>
            </a:r>
            <a:br>
              <a:rPr lang="en-US" sz="3200" dirty="0">
                <a:solidFill>
                  <a:srgbClr val="C00000"/>
                </a:solidFill>
                <a:effectLst/>
              </a:rPr>
            </a:br>
            <a:endParaRPr lang="ar-IQ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98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971256"/>
          </a:xfrm>
        </p:spPr>
        <p:txBody>
          <a:bodyPr>
            <a:normAutofit fontScale="77500" lnSpcReduction="20000"/>
          </a:bodyPr>
          <a:lstStyle/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US" sz="3000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This </a:t>
            </a: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affects the </a:t>
            </a:r>
            <a:r>
              <a:rPr lang="en-US" sz="35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bond</a:t>
            </a: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 to the cement paste &amp; also influences the water demand of the mix. </a:t>
            </a:r>
          </a:p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          </a:t>
            </a:r>
            <a:r>
              <a:rPr lang="en-US" sz="3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 1. Smooth: Bond b/w cement paste &amp; </a:t>
            </a:r>
            <a:r>
              <a:rPr lang="en-US" sz="3000" dirty="0" err="1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agg</a:t>
            </a:r>
            <a:r>
              <a:rPr lang="en-US" sz="3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 is weak. </a:t>
            </a:r>
          </a:p>
          <a:p>
            <a:pPr marL="0" indent="0" algn="just" rtl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  </a:t>
            </a:r>
          </a:p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US" sz="3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           2. Rough: Bond b/w cement paste &amp; </a:t>
            </a:r>
            <a:r>
              <a:rPr lang="en-US" sz="3000" dirty="0" err="1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agg</a:t>
            </a:r>
            <a:r>
              <a:rPr lang="en-US" sz="3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. is strong.</a:t>
            </a:r>
          </a:p>
          <a:p>
            <a:pPr algn="just" rtl="0">
              <a:lnSpc>
                <a:spcPct val="115000"/>
              </a:lnSpc>
              <a:spcAft>
                <a:spcPts val="1000"/>
              </a:spcAft>
            </a:pPr>
            <a:endParaRPr lang="en-US" sz="30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+mj-cs"/>
            </a:endParaRPr>
          </a:p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Surface texture is not a very important property from compressive strength point of view but </a:t>
            </a:r>
            <a:r>
              <a:rPr lang="en-US" sz="3000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agg</a:t>
            </a:r>
            <a:r>
              <a:rPr lang="en-US" sz="3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. Having rough surface texture perform better under flexural &amp; tensile stresses.</a:t>
            </a:r>
          </a:p>
          <a:p>
            <a:pPr algn="just" rtl="0">
              <a:lnSpc>
                <a:spcPct val="115000"/>
              </a:lnSpc>
              <a:spcAft>
                <a:spcPts val="1000"/>
              </a:spcAft>
            </a:pP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432048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>
                <a:solidFill>
                  <a:srgbClr val="C00000"/>
                </a:solidFill>
              </a:rPr>
              <a:t/>
            </a:r>
            <a:br>
              <a:rPr lang="en-US" sz="2800" dirty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>
                <a:solidFill>
                  <a:srgbClr val="C00000"/>
                </a:solidFill>
              </a:rPr>
              <a:t/>
            </a:r>
            <a:br>
              <a:rPr lang="en-US" sz="2800" dirty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>
                <a:solidFill>
                  <a:srgbClr val="C00000"/>
                </a:solidFill>
              </a:rPr>
              <a:t/>
            </a:r>
            <a:br>
              <a:rPr lang="en-US" sz="2800" dirty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>
                <a:solidFill>
                  <a:srgbClr val="C00000"/>
                </a:solidFill>
              </a:rPr>
              <a:t/>
            </a:r>
            <a:br>
              <a:rPr lang="en-US" sz="2800" dirty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>
                <a:solidFill>
                  <a:srgbClr val="C00000"/>
                </a:solidFill>
              </a:rPr>
              <a:t/>
            </a:r>
            <a:br>
              <a:rPr lang="en-US" sz="2800" dirty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>Surface </a:t>
            </a:r>
            <a:r>
              <a:rPr lang="en-US" sz="2800" dirty="0">
                <a:solidFill>
                  <a:srgbClr val="C00000"/>
                </a:solidFill>
              </a:rPr>
              <a:t>Texture</a:t>
            </a:r>
            <a:br>
              <a:rPr lang="en-US" sz="2800" dirty="0">
                <a:solidFill>
                  <a:srgbClr val="C00000"/>
                </a:solidFill>
              </a:rPr>
            </a:br>
            <a:endParaRPr lang="ar-IQ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1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720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94" y="1600041"/>
            <a:ext cx="7706012" cy="365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31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ha\Desktop\thank-you-flowers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98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192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286</TotalTime>
  <Words>276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 2</vt:lpstr>
      <vt:lpstr>Paper</vt:lpstr>
      <vt:lpstr>Aggregate </vt:lpstr>
      <vt:lpstr>PARTICLE SHAPE &amp; SURFACE TEXTURE</vt:lpstr>
      <vt:lpstr>PowerPoint Presentation</vt:lpstr>
      <vt:lpstr>PowerPoint Presentation</vt:lpstr>
      <vt:lpstr> </vt:lpstr>
      <vt:lpstr>          Surface Texture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Hydration of Cement</dc:title>
  <dc:creator>Doha</dc:creator>
  <cp:lastModifiedBy>Doha</cp:lastModifiedBy>
  <cp:revision>16</cp:revision>
  <dcterms:created xsi:type="dcterms:W3CDTF">2017-12-14T16:23:04Z</dcterms:created>
  <dcterms:modified xsi:type="dcterms:W3CDTF">2018-01-03T22:18:09Z</dcterms:modified>
</cp:coreProperties>
</file>